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9144000" cy="5143500" type="screen16x9"/>
  <p:notesSz cx="6858000" cy="9144000"/>
  <p:embeddedFontLst>
    <p:embeddedFont>
      <p:font typeface="Maven Pro" pitchFamily="2" charset="77"/>
      <p:regular r:id="rId16"/>
      <p:bold r:id="rId17"/>
    </p:embeddedFont>
    <p:embeddedFont>
      <p:font typeface="Nunito" pitchFamily="2" charset="77"/>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94"/>
  </p:normalViewPr>
  <p:slideViewPr>
    <p:cSldViewPr snapToGrid="0">
      <p:cViewPr varScale="1">
        <p:scale>
          <a:sx n="161" d="100"/>
          <a:sy n="161" d="100"/>
        </p:scale>
        <p:origin x="784" y="20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8ad837d4ce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8ad837d4c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8ad837d4ce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8ad837d4ce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8a14e4160a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8a14e4160a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Google Shape;350;g8ad837d4ce_0_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1" name="Google Shape;351;g8ad837d4ce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8ad837d4ce_2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8ad837d4ce_2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g8ad837d4ce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 name="Google Shape;285;g8ad837d4c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8928c86ebf_0_2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8928c86ebf_0_2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8928c86ebf_0_2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 name="Google Shape;298;g8928c86ebf_0_2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8928c86ebf_0_2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8928c86ebf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8928c86ebf_0_2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8928c86ebf_0_2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g8ad837d4ce_2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 name="Google Shape;316;g8ad837d4ce_2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8928c86ebf_0_3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8928c86ebf_0_3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
        <p:cNvGrpSpPr/>
        <p:nvPr/>
      </p:nvGrpSpPr>
      <p:grpSpPr>
        <a:xfrm>
          <a:off x="0" y="0"/>
          <a:ext cx="0" cy="0"/>
          <a:chOff x="0" y="0"/>
          <a:chExt cx="0" cy="0"/>
        </a:xfrm>
      </p:grpSpPr>
      <p:sp>
        <p:nvSpPr>
          <p:cNvPr id="328" name="Google Shape;328;g8928c86ebf_0_3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9" name="Google Shape;329;g8928c86ebf_0_3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3"/>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343003"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801210"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7801210"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259418" y="3757688"/>
                <a:ext cx="316800" cy="1384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8259418"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8259418"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8717625" y="3757688"/>
                <a:ext cx="316800" cy="1384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8717625"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717625" y="3409675"/>
                <a:ext cx="316800" cy="1732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8717625"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rot="5400000">
                <a:off x="6725724" y="2701260"/>
                <a:ext cx="1208100" cy="1208100"/>
              </a:xfrm>
              <a:prstGeom prst="pie">
                <a:avLst>
                  <a:gd name="adj1" fmla="val 8244818"/>
                  <a:gd name="adj2" fmla="val 16246175"/>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2"/>
            <p:cNvSpPr/>
            <p:nvPr/>
          </p:nvSpPr>
          <p:spPr>
            <a:xfrm>
              <a:off x="8460975" y="1817775"/>
              <a:ext cx="396600" cy="396600"/>
            </a:xfrm>
            <a:prstGeom prst="pie">
              <a:avLst>
                <a:gd name="adj1" fmla="val 1937684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rot="-8647347">
                <a:off x="7831319" y="285616"/>
                <a:ext cx="388018" cy="388018"/>
              </a:xfrm>
              <a:prstGeom prst="pie">
                <a:avLst>
                  <a:gd name="adj1" fmla="val 19376841"/>
                  <a:gd name="adj2" fmla="val 12313574"/>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399795" y="360281"/>
              <a:ext cx="2577000" cy="2577000"/>
            </a:xfrm>
            <a:prstGeom prst="pie">
              <a:avLst>
                <a:gd name="adj1" fmla="val 8801158"/>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5399795" y="356358"/>
              <a:ext cx="2577000" cy="2577000"/>
            </a:xfrm>
            <a:prstGeom prst="pie">
              <a:avLst>
                <a:gd name="adj1" fmla="val 1255410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rot="-9830444">
              <a:off x="6469759" y="3480727"/>
              <a:ext cx="320148" cy="320148"/>
            </a:xfrm>
            <a:prstGeom prst="pie">
              <a:avLst>
                <a:gd name="adj1" fmla="val 1937684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 name="Google Shape;46;p2"/>
          <p:cNvSpPr txBox="1">
            <a:spLocks noGrp="1"/>
          </p:cNvSpPr>
          <p:nvPr>
            <p:ph type="ctrTitle"/>
          </p:nvPr>
        </p:nvSpPr>
        <p:spPr>
          <a:xfrm>
            <a:off x="824000" y="1613813"/>
            <a:ext cx="4255500" cy="18729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47" name="Google Shape;47;p2"/>
          <p:cNvSpPr txBox="1">
            <a:spLocks noGrp="1"/>
          </p:cNvSpPr>
          <p:nvPr>
            <p:ph type="subTitle" idx="1"/>
          </p:nvPr>
        </p:nvSpPr>
        <p:spPr>
          <a:xfrm>
            <a:off x="824000" y="3596300"/>
            <a:ext cx="4255500" cy="6954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48" name="Google Shape;48;p2"/>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flipH="1">
                <a:off x="2688737" y="4091380"/>
                <a:ext cx="2319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1"/>
              <p:cNvSpPr/>
              <p:nvPr/>
            </p:nvSpPr>
            <p:spPr>
              <a:xfrm flipH="1">
                <a:off x="1856753"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1"/>
              <p:cNvSpPr/>
              <p:nvPr/>
            </p:nvSpPr>
            <p:spPr>
              <a:xfrm flipH="1">
                <a:off x="185675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1"/>
              <p:cNvSpPr/>
              <p:nvPr/>
            </p:nvSpPr>
            <p:spPr>
              <a:xfrm flipH="1">
                <a:off x="1856753"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1"/>
              <p:cNvSpPr/>
              <p:nvPr/>
            </p:nvSpPr>
            <p:spPr>
              <a:xfrm flipH="1">
                <a:off x="185675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1"/>
              <p:cNvSpPr/>
              <p:nvPr/>
            </p:nvSpPr>
            <p:spPr>
              <a:xfrm flipH="1">
                <a:off x="2228107"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1"/>
              <p:cNvSpPr/>
              <p:nvPr/>
            </p:nvSpPr>
            <p:spPr>
              <a:xfrm flipH="1">
                <a:off x="2228107"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1"/>
              <p:cNvSpPr/>
              <p:nvPr/>
            </p:nvSpPr>
            <p:spPr>
              <a:xfrm flipH="1">
                <a:off x="2228107"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1"/>
              <p:cNvSpPr/>
              <p:nvPr/>
            </p:nvSpPr>
            <p:spPr>
              <a:xfrm flipH="1">
                <a:off x="2599462"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1"/>
              <p:cNvSpPr/>
              <p:nvPr/>
            </p:nvSpPr>
            <p:spPr>
              <a:xfrm flipH="1">
                <a:off x="2599462"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1"/>
              <p:cNvSpPr/>
              <p:nvPr/>
            </p:nvSpPr>
            <p:spPr>
              <a:xfrm flipH="1">
                <a:off x="3342171"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1"/>
              <p:cNvSpPr/>
              <p:nvPr/>
            </p:nvSpPr>
            <p:spPr>
              <a:xfrm flipH="1">
                <a:off x="3342171"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1"/>
              <p:cNvSpPr/>
              <p:nvPr/>
            </p:nvSpPr>
            <p:spPr>
              <a:xfrm flipH="1">
                <a:off x="3342171"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1"/>
              <p:cNvSpPr/>
              <p:nvPr/>
            </p:nvSpPr>
            <p:spPr>
              <a:xfrm flipH="1">
                <a:off x="3342171"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1"/>
              <p:cNvSpPr/>
              <p:nvPr/>
            </p:nvSpPr>
            <p:spPr>
              <a:xfrm flipH="1">
                <a:off x="3713525"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1"/>
              <p:cNvSpPr/>
              <p:nvPr/>
            </p:nvSpPr>
            <p:spPr>
              <a:xfrm flipH="1">
                <a:off x="3713525"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1"/>
              <p:cNvSpPr/>
              <p:nvPr/>
            </p:nvSpPr>
            <p:spPr>
              <a:xfrm flipH="1">
                <a:off x="3713525"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1"/>
              <p:cNvSpPr/>
              <p:nvPr/>
            </p:nvSpPr>
            <p:spPr>
              <a:xfrm flipH="1">
                <a:off x="148539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1"/>
              <p:cNvSpPr/>
              <p:nvPr/>
            </p:nvSpPr>
            <p:spPr>
              <a:xfrm flipH="1">
                <a:off x="148539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1"/>
              <p:cNvSpPr/>
              <p:nvPr/>
            </p:nvSpPr>
            <p:spPr>
              <a:xfrm flipH="1">
                <a:off x="148539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1"/>
              <p:cNvSpPr/>
              <p:nvPr/>
            </p:nvSpPr>
            <p:spPr>
              <a:xfrm flipH="1">
                <a:off x="4084879"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1"/>
              <p:cNvSpPr/>
              <p:nvPr/>
            </p:nvSpPr>
            <p:spPr>
              <a:xfrm flipH="1">
                <a:off x="4084879"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1"/>
              <p:cNvSpPr/>
              <p:nvPr/>
            </p:nvSpPr>
            <p:spPr>
              <a:xfrm flipH="1">
                <a:off x="2970816"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1"/>
              <p:cNvSpPr/>
              <p:nvPr/>
            </p:nvSpPr>
            <p:spPr>
              <a:xfrm flipH="1">
                <a:off x="2970816"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1"/>
              <p:cNvSpPr/>
              <p:nvPr/>
            </p:nvSpPr>
            <p:spPr>
              <a:xfrm flipH="1">
                <a:off x="2970816"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1"/>
              <p:cNvSpPr/>
              <p:nvPr/>
            </p:nvSpPr>
            <p:spPr>
              <a:xfrm flipH="1">
                <a:off x="4456234"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1"/>
              <p:cNvSpPr/>
              <p:nvPr/>
            </p:nvSpPr>
            <p:spPr>
              <a:xfrm flipH="1">
                <a:off x="4456234"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1"/>
              <p:cNvSpPr/>
              <p:nvPr/>
            </p:nvSpPr>
            <p:spPr>
              <a:xfrm flipH="1">
                <a:off x="4456234"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1"/>
              <p:cNvSpPr/>
              <p:nvPr/>
            </p:nvSpPr>
            <p:spPr>
              <a:xfrm flipH="1">
                <a:off x="482758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1"/>
              <p:cNvSpPr/>
              <p:nvPr/>
            </p:nvSpPr>
            <p:spPr>
              <a:xfrm flipH="1">
                <a:off x="482758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1"/>
              <p:cNvSpPr/>
              <p:nvPr/>
            </p:nvSpPr>
            <p:spPr>
              <a:xfrm flipH="1">
                <a:off x="4827588"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1"/>
              <p:cNvSpPr/>
              <p:nvPr/>
            </p:nvSpPr>
            <p:spPr>
              <a:xfrm flipH="1">
                <a:off x="482758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1"/>
              <p:cNvSpPr/>
              <p:nvPr/>
            </p:nvSpPr>
            <p:spPr>
              <a:xfrm flipH="1">
                <a:off x="5198943"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1"/>
              <p:cNvSpPr/>
              <p:nvPr/>
            </p:nvSpPr>
            <p:spPr>
              <a:xfrm flipH="1">
                <a:off x="519894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1"/>
              <p:cNvSpPr/>
              <p:nvPr/>
            </p:nvSpPr>
            <p:spPr>
              <a:xfrm flipH="1">
                <a:off x="519894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1"/>
              <p:cNvSpPr/>
              <p:nvPr/>
            </p:nvSpPr>
            <p:spPr>
              <a:xfrm flipH="1">
                <a:off x="5570297"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1"/>
              <p:cNvSpPr/>
              <p:nvPr/>
            </p:nvSpPr>
            <p:spPr>
              <a:xfrm flipH="1">
                <a:off x="5570297"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1"/>
              <p:cNvSpPr/>
              <p:nvPr/>
            </p:nvSpPr>
            <p:spPr>
              <a:xfrm flipH="1">
                <a:off x="5941652"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1"/>
              <p:cNvSpPr/>
              <p:nvPr/>
            </p:nvSpPr>
            <p:spPr>
              <a:xfrm flipH="1">
                <a:off x="5941652"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1"/>
              <p:cNvSpPr/>
              <p:nvPr/>
            </p:nvSpPr>
            <p:spPr>
              <a:xfrm flipH="1">
                <a:off x="5941652"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1"/>
              <p:cNvSpPr/>
              <p:nvPr/>
            </p:nvSpPr>
            <p:spPr>
              <a:xfrm flipH="1">
                <a:off x="6313006"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1"/>
              <p:cNvSpPr/>
              <p:nvPr/>
            </p:nvSpPr>
            <p:spPr>
              <a:xfrm flipH="1">
                <a:off x="6313006"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1"/>
              <p:cNvSpPr/>
              <p:nvPr/>
            </p:nvSpPr>
            <p:spPr>
              <a:xfrm flipH="1">
                <a:off x="6313006"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1"/>
              <p:cNvSpPr/>
              <p:nvPr/>
            </p:nvSpPr>
            <p:spPr>
              <a:xfrm flipH="1">
                <a:off x="6313006"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1"/>
              <p:cNvSpPr/>
              <p:nvPr/>
            </p:nvSpPr>
            <p:spPr>
              <a:xfrm flipH="1">
                <a:off x="6684361"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1"/>
              <p:cNvSpPr/>
              <p:nvPr/>
            </p:nvSpPr>
            <p:spPr>
              <a:xfrm flipH="1">
                <a:off x="6684361"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1"/>
              <p:cNvSpPr/>
              <p:nvPr/>
            </p:nvSpPr>
            <p:spPr>
              <a:xfrm flipH="1">
                <a:off x="6684361"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1"/>
              <p:cNvSpPr/>
              <p:nvPr/>
            </p:nvSpPr>
            <p:spPr>
              <a:xfrm flipH="1">
                <a:off x="7055715"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1"/>
              <p:cNvSpPr/>
              <p:nvPr/>
            </p:nvSpPr>
            <p:spPr>
              <a:xfrm flipH="1">
                <a:off x="7055715"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1"/>
              <p:cNvSpPr/>
              <p:nvPr/>
            </p:nvSpPr>
            <p:spPr>
              <a:xfrm flipH="1">
                <a:off x="7798424"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1"/>
              <p:cNvSpPr/>
              <p:nvPr/>
            </p:nvSpPr>
            <p:spPr>
              <a:xfrm flipH="1">
                <a:off x="7798424"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1"/>
              <p:cNvSpPr/>
              <p:nvPr/>
            </p:nvSpPr>
            <p:spPr>
              <a:xfrm flipH="1">
                <a:off x="7798424"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1"/>
              <p:cNvSpPr/>
              <p:nvPr/>
            </p:nvSpPr>
            <p:spPr>
              <a:xfrm flipH="1">
                <a:off x="7798424"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1"/>
              <p:cNvSpPr/>
              <p:nvPr/>
            </p:nvSpPr>
            <p:spPr>
              <a:xfrm flipH="1">
                <a:off x="8169779"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1"/>
              <p:cNvSpPr/>
              <p:nvPr/>
            </p:nvSpPr>
            <p:spPr>
              <a:xfrm flipH="1">
                <a:off x="8169779"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1"/>
              <p:cNvSpPr/>
              <p:nvPr/>
            </p:nvSpPr>
            <p:spPr>
              <a:xfrm flipH="1">
                <a:off x="8169779"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1"/>
              <p:cNvSpPr/>
              <p:nvPr/>
            </p:nvSpPr>
            <p:spPr>
              <a:xfrm flipH="1">
                <a:off x="7427070"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1"/>
              <p:cNvSpPr/>
              <p:nvPr/>
            </p:nvSpPr>
            <p:spPr>
              <a:xfrm flipH="1">
                <a:off x="7427070"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1"/>
              <p:cNvSpPr/>
              <p:nvPr/>
            </p:nvSpPr>
            <p:spPr>
              <a:xfrm flipH="1">
                <a:off x="7427070"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1"/>
              <p:cNvSpPr/>
              <p:nvPr/>
            </p:nvSpPr>
            <p:spPr>
              <a:xfrm flipH="1">
                <a:off x="854113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1"/>
              <p:cNvSpPr/>
              <p:nvPr/>
            </p:nvSpPr>
            <p:spPr>
              <a:xfrm flipH="1">
                <a:off x="854113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1"/>
              <p:cNvSpPr/>
              <p:nvPr/>
            </p:nvSpPr>
            <p:spPr>
              <a:xfrm flipH="1">
                <a:off x="891248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1"/>
              <p:cNvSpPr/>
              <p:nvPr/>
            </p:nvSpPr>
            <p:spPr>
              <a:xfrm flipH="1">
                <a:off x="891248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1"/>
              <p:cNvSpPr/>
              <p:nvPr/>
            </p:nvSpPr>
            <p:spPr>
              <a:xfrm flipH="1">
                <a:off x="891248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68" name="Google Shape;268;p11"/>
          <p:cNvSpPr txBox="1">
            <a:spLocks noGrp="1"/>
          </p:cNvSpPr>
          <p:nvPr>
            <p:ph type="title" hasCustomPrompt="1"/>
          </p:nvPr>
        </p:nvSpPr>
        <p:spPr>
          <a:xfrm>
            <a:off x="1388625" y="772725"/>
            <a:ext cx="6366900" cy="18633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a:spLocks noGrp="1"/>
          </p:cNvSpPr>
          <p:nvPr>
            <p:ph type="body" idx="1"/>
          </p:nvPr>
        </p:nvSpPr>
        <p:spPr>
          <a:xfrm>
            <a:off x="1388625" y="2712300"/>
            <a:ext cx="6366900" cy="1111200"/>
          </a:xfrm>
          <a:prstGeom prst="rect">
            <a:avLst/>
          </a:prstGeom>
        </p:spPr>
        <p:txBody>
          <a:bodyPr spcFirstLastPara="1" wrap="square" lIns="91425" tIns="91425" rIns="91425" bIns="91425" anchor="t" anchorCtr="0">
            <a:noAutofit/>
          </a:bodyPr>
          <a:lstStyle>
            <a:lvl1pPr marL="457200" lvl="0" indent="-311150" algn="ctr">
              <a:spcBef>
                <a:spcPts val="0"/>
              </a:spcBef>
              <a:spcAft>
                <a:spcPts val="0"/>
              </a:spcAft>
              <a:buClr>
                <a:schemeClr val="lt1"/>
              </a:buClr>
              <a:buSzPts val="1300"/>
              <a:buChar char="●"/>
              <a:defRPr>
                <a:solidFill>
                  <a:schemeClr val="lt1"/>
                </a:solidFill>
              </a:defRPr>
            </a:lvl1pPr>
            <a:lvl2pPr marL="914400" lvl="1" indent="-298450" algn="ctr">
              <a:spcBef>
                <a:spcPts val="1600"/>
              </a:spcBef>
              <a:spcAft>
                <a:spcPts val="0"/>
              </a:spcAft>
              <a:buClr>
                <a:schemeClr val="lt1"/>
              </a:buClr>
              <a:buSzPts val="1100"/>
              <a:buChar char="○"/>
              <a:defRPr>
                <a:solidFill>
                  <a:schemeClr val="lt1"/>
                </a:solidFill>
              </a:defRPr>
            </a:lvl2pPr>
            <a:lvl3pPr marL="1371600" lvl="2" indent="-298450" algn="ctr">
              <a:spcBef>
                <a:spcPts val="1600"/>
              </a:spcBef>
              <a:spcAft>
                <a:spcPts val="0"/>
              </a:spcAft>
              <a:buClr>
                <a:schemeClr val="lt1"/>
              </a:buClr>
              <a:buSzPts val="1100"/>
              <a:buChar char="■"/>
              <a:defRPr>
                <a:solidFill>
                  <a:schemeClr val="lt1"/>
                </a:solidFill>
              </a:defRPr>
            </a:lvl3pPr>
            <a:lvl4pPr marL="1828800" lvl="3" indent="-298450" algn="ctr">
              <a:spcBef>
                <a:spcPts val="1600"/>
              </a:spcBef>
              <a:spcAft>
                <a:spcPts val="0"/>
              </a:spcAft>
              <a:buClr>
                <a:schemeClr val="lt1"/>
              </a:buClr>
              <a:buSzPts val="1100"/>
              <a:buChar char="●"/>
              <a:defRPr>
                <a:solidFill>
                  <a:schemeClr val="lt1"/>
                </a:solidFill>
              </a:defRPr>
            </a:lvl4pPr>
            <a:lvl5pPr marL="2286000" lvl="4" indent="-298450" algn="ctr">
              <a:spcBef>
                <a:spcPts val="1600"/>
              </a:spcBef>
              <a:spcAft>
                <a:spcPts val="0"/>
              </a:spcAft>
              <a:buClr>
                <a:schemeClr val="lt1"/>
              </a:buClr>
              <a:buSzPts val="1100"/>
              <a:buChar char="○"/>
              <a:defRPr>
                <a:solidFill>
                  <a:schemeClr val="lt1"/>
                </a:solidFill>
              </a:defRPr>
            </a:lvl5pPr>
            <a:lvl6pPr marL="2743200" lvl="5" indent="-298450" algn="ctr">
              <a:spcBef>
                <a:spcPts val="1600"/>
              </a:spcBef>
              <a:spcAft>
                <a:spcPts val="0"/>
              </a:spcAft>
              <a:buClr>
                <a:schemeClr val="lt1"/>
              </a:buClr>
              <a:buSzPts val="1100"/>
              <a:buChar char="■"/>
              <a:defRPr>
                <a:solidFill>
                  <a:schemeClr val="lt1"/>
                </a:solidFill>
              </a:defRPr>
            </a:lvl6pPr>
            <a:lvl7pPr marL="3200400" lvl="6" indent="-298450" algn="ctr">
              <a:spcBef>
                <a:spcPts val="1600"/>
              </a:spcBef>
              <a:spcAft>
                <a:spcPts val="0"/>
              </a:spcAft>
              <a:buClr>
                <a:schemeClr val="lt1"/>
              </a:buClr>
              <a:buSzPts val="1100"/>
              <a:buChar char="●"/>
              <a:defRPr>
                <a:solidFill>
                  <a:schemeClr val="lt1"/>
                </a:solidFill>
              </a:defRPr>
            </a:lvl7pPr>
            <a:lvl8pPr marL="3657600" lvl="7" indent="-298450" algn="ctr">
              <a:spcBef>
                <a:spcPts val="1600"/>
              </a:spcBef>
              <a:spcAft>
                <a:spcPts val="0"/>
              </a:spcAft>
              <a:buClr>
                <a:schemeClr val="lt1"/>
              </a:buClr>
              <a:buSzPts val="1100"/>
              <a:buChar char="○"/>
              <a:defRPr>
                <a:solidFill>
                  <a:schemeClr val="lt1"/>
                </a:solidFill>
              </a:defRPr>
            </a:lvl8pPr>
            <a:lvl9pPr marL="4114800" lvl="8" indent="-298450" algn="ctr">
              <a:spcBef>
                <a:spcPts val="1600"/>
              </a:spcBef>
              <a:spcAft>
                <a:spcPts val="1600"/>
              </a:spcAft>
              <a:buClr>
                <a:schemeClr val="lt1"/>
              </a:buClr>
              <a:buSzPts val="1100"/>
              <a:buChar char="■"/>
              <a:defRPr>
                <a:solidFill>
                  <a:schemeClr val="lt1"/>
                </a:solidFill>
              </a:defRPr>
            </a:lvl9pPr>
          </a:lstStyle>
          <a:p>
            <a:endParaRPr/>
          </a:p>
        </p:txBody>
      </p:sp>
      <p:sp>
        <p:nvSpPr>
          <p:cNvPr id="270" name="Google Shape;270;p11"/>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71"/>
        <p:cNvGrpSpPr/>
        <p:nvPr/>
      </p:nvGrpSpPr>
      <p:grpSpPr>
        <a:xfrm>
          <a:off x="0" y="0"/>
          <a:ext cx="0" cy="0"/>
          <a:chOff x="0" y="0"/>
          <a:chExt cx="0" cy="0"/>
        </a:xfrm>
      </p:grpSpPr>
      <p:sp>
        <p:nvSpPr>
          <p:cNvPr id="272" name="Google Shape;272;p12"/>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rot="10800000">
                <a:off x="1063183"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rot="10800000">
                <a:off x="604976" y="3430"/>
                <a:ext cx="316800" cy="1036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rot="10800000">
                <a:off x="604976"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rot="10800000">
                <a:off x="146769" y="3441"/>
                <a:ext cx="316800" cy="1384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rot="10800000">
                <a:off x="146769" y="3430"/>
                <a:ext cx="316800" cy="1036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rot="10800000">
                <a:off x="146769"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6775084"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7367299"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7367299"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7959516" y="3354008"/>
                <a:ext cx="409500" cy="178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7959516"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7959516"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8551731" y="3354008"/>
                <a:ext cx="409500" cy="178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8551731"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8551731" y="2904008"/>
                <a:ext cx="409500" cy="22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8551731"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2" name="Google Shape;82;p3"/>
          <p:cNvSpPr txBox="1">
            <a:spLocks noGrp="1"/>
          </p:cNvSpPr>
          <p:nvPr>
            <p:ph type="title"/>
          </p:nvPr>
        </p:nvSpPr>
        <p:spPr>
          <a:xfrm>
            <a:off x="824000" y="1613825"/>
            <a:ext cx="5857800" cy="18729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83" name="Google Shape;83;p3"/>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4"/>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 name="Google Shape;88;p4"/>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89" name="Google Shape;89;p4"/>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90" name="Google Shape;90;p4"/>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5"/>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5"/>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6" name="Google Shape;96;p5"/>
          <p:cNvSpPr txBox="1">
            <a:spLocks noGrp="1"/>
          </p:cNvSpPr>
          <p:nvPr>
            <p:ph type="body" idx="1"/>
          </p:nvPr>
        </p:nvSpPr>
        <p:spPr>
          <a:xfrm>
            <a:off x="1303800" y="1990050"/>
            <a:ext cx="3430500" cy="25416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97" name="Google Shape;97;p5"/>
          <p:cNvSpPr txBox="1">
            <a:spLocks noGrp="1"/>
          </p:cNvSpPr>
          <p:nvPr>
            <p:ph type="body" idx="2"/>
          </p:nvPr>
        </p:nvSpPr>
        <p:spPr>
          <a:xfrm>
            <a:off x="4903650" y="1990050"/>
            <a:ext cx="3430500" cy="25416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98" name="Google Shape;98;p5"/>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6"/>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04" name="Google Shape;104;p6"/>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7"/>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 name="Google Shape;109;p7"/>
          <p:cNvSpPr txBox="1">
            <a:spLocks noGrp="1"/>
          </p:cNvSpPr>
          <p:nvPr>
            <p:ph type="title"/>
          </p:nvPr>
        </p:nvSpPr>
        <p:spPr>
          <a:xfrm>
            <a:off x="1303800" y="598575"/>
            <a:ext cx="3312000" cy="15900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10" name="Google Shape;110;p7"/>
          <p:cNvSpPr txBox="1">
            <a:spLocks noGrp="1"/>
          </p:cNvSpPr>
          <p:nvPr>
            <p:ph type="body" idx="1"/>
          </p:nvPr>
        </p:nvSpPr>
        <p:spPr>
          <a:xfrm>
            <a:off x="1303800" y="2309675"/>
            <a:ext cx="3312000" cy="22218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1" name="Google Shape;111;p7"/>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1"/>
        </a:solidFill>
        <a:effectLst/>
      </p:bgPr>
    </p:bg>
    <p:spTree>
      <p:nvGrpSpPr>
        <p:cNvPr id="1"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8"/>
              <p:cNvSpPr/>
              <p:nvPr/>
            </p:nvSpPr>
            <p:spPr>
              <a:xfrm rot="-8648551">
                <a:off x="7594313" y="527721"/>
                <a:ext cx="937226" cy="937226"/>
              </a:xfrm>
              <a:prstGeom prst="pie">
                <a:avLst>
                  <a:gd name="adj1" fmla="val 19376841"/>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8"/>
              <p:cNvSpPr/>
              <p:nvPr/>
            </p:nvSpPr>
            <p:spPr>
              <a:xfrm rot="2150259">
                <a:off x="8408218" y="2008610"/>
                <a:ext cx="393004" cy="393004"/>
              </a:xfrm>
              <a:prstGeom prst="pie">
                <a:avLst>
                  <a:gd name="adj1" fmla="val 5699893"/>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8"/>
              <p:cNvSpPr/>
              <p:nvPr/>
            </p:nvSpPr>
            <p:spPr>
              <a:xfrm rot="2150259">
                <a:off x="6868362" y="196705"/>
                <a:ext cx="393004" cy="393004"/>
              </a:xfrm>
              <a:prstGeom prst="pie">
                <a:avLst>
                  <a:gd name="adj1" fmla="val 5699893"/>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5" name="Google Shape;125;p8"/>
          <p:cNvSpPr txBox="1">
            <a:spLocks noGrp="1"/>
          </p:cNvSpPr>
          <p:nvPr>
            <p:ph type="title"/>
          </p:nvPr>
        </p:nvSpPr>
        <p:spPr>
          <a:xfrm>
            <a:off x="824000" y="763600"/>
            <a:ext cx="5857800" cy="35733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26" name="Google Shape;126;p8"/>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9"/>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 name="Google Shape;131;p9"/>
          <p:cNvSpPr txBox="1">
            <a:spLocks noGrp="1"/>
          </p:cNvSpPr>
          <p:nvPr>
            <p:ph type="title"/>
          </p:nvPr>
        </p:nvSpPr>
        <p:spPr>
          <a:xfrm>
            <a:off x="1303800" y="598575"/>
            <a:ext cx="3430500" cy="19902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32" name="Google Shape;132;p9"/>
          <p:cNvSpPr txBox="1">
            <a:spLocks noGrp="1"/>
          </p:cNvSpPr>
          <p:nvPr>
            <p:ph type="subTitle" idx="1"/>
          </p:nvPr>
        </p:nvSpPr>
        <p:spPr>
          <a:xfrm>
            <a:off x="1303800" y="2743203"/>
            <a:ext cx="3430500" cy="7260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33" name="Google Shape;133;p9"/>
          <p:cNvSpPr txBox="1">
            <a:spLocks noGrp="1"/>
          </p:cNvSpPr>
          <p:nvPr>
            <p:ph type="body" idx="2"/>
          </p:nvPr>
        </p:nvSpPr>
        <p:spPr>
          <a:xfrm>
            <a:off x="4903700" y="661000"/>
            <a:ext cx="3430500" cy="38706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34" name="Google Shape;134;p9"/>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0"/>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 name="Google Shape;139;p10"/>
          <p:cNvSpPr txBox="1">
            <a:spLocks noGrp="1"/>
          </p:cNvSpPr>
          <p:nvPr>
            <p:ph type="body" idx="1"/>
          </p:nvPr>
        </p:nvSpPr>
        <p:spPr>
          <a:xfrm>
            <a:off x="1303800" y="4138975"/>
            <a:ext cx="5843100" cy="534900"/>
          </a:xfrm>
          <a:prstGeom prst="rect">
            <a:avLst/>
          </a:prstGeom>
        </p:spPr>
        <p:txBody>
          <a:bodyPr spcFirstLastPara="1" wrap="square" lIns="91425" tIns="91425" rIns="91425" bIns="91425" anchor="t" anchorCtr="0">
            <a:noAutofit/>
          </a:bodyPr>
          <a:lstStyle>
            <a:lvl1pPr marL="457200" lvl="0" indent="-228600">
              <a:lnSpc>
                <a:spcPct val="100000"/>
              </a:lnSpc>
              <a:spcBef>
                <a:spcPts val="0"/>
              </a:spcBef>
              <a:spcAft>
                <a:spcPts val="0"/>
              </a:spcAft>
              <a:buSzPts val="1300"/>
              <a:buNone/>
              <a:defRPr/>
            </a:lvl1pPr>
          </a:lstStyle>
          <a:p>
            <a:endParaRPr/>
          </a:p>
        </p:txBody>
      </p:sp>
      <p:sp>
        <p:nvSpPr>
          <p:cNvPr id="140" name="Google Shape;140;p10"/>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omentum">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marL="914400" lvl="1"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marL="1371600" lvl="2"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marL="1828800" lvl="3"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marL="2286000" lvl="4"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marL="2743200" lvl="5"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marL="3200400" lvl="6"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marL="3657600" lvl="7"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marL="4114800" lvl="8" indent="-298450">
              <a:lnSpc>
                <a:spcPct val="115000"/>
              </a:lnSpc>
              <a:spcBef>
                <a:spcPts val="1600"/>
              </a:spcBef>
              <a:spcAft>
                <a:spcPts val="1600"/>
              </a:spcAft>
              <a:buClr>
                <a:schemeClr val="dk2"/>
              </a:buClr>
              <a:buSzPts val="1100"/>
              <a:buFont typeface="Nunito"/>
              <a:buChar char="■"/>
              <a:defRPr sz="1100">
                <a:solidFill>
                  <a:schemeClr val="dk2"/>
                </a:solidFill>
                <a:latin typeface="Nunito"/>
                <a:ea typeface="Nunito"/>
                <a:cs typeface="Nunito"/>
                <a:sym typeface="Nunito"/>
              </a:defRPr>
            </a:lvl9pPr>
          </a:lstStyle>
          <a:p>
            <a:endParaRPr/>
          </a:p>
        </p:txBody>
      </p:sp>
      <p:sp>
        <p:nvSpPr>
          <p:cNvPr id="8" name="Google Shape;8;p1"/>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pic>
        <p:nvPicPr>
          <p:cNvPr id="277" name="Google Shape;277;p13"/>
          <p:cNvPicPr preferRelativeResize="0"/>
          <p:nvPr/>
        </p:nvPicPr>
        <p:blipFill>
          <a:blip r:embed="rId3">
            <a:alphaModFix/>
          </a:blip>
          <a:stretch>
            <a:fillRect/>
          </a:stretch>
        </p:blipFill>
        <p:spPr>
          <a:xfrm>
            <a:off x="-38825" y="-43675"/>
            <a:ext cx="9221645" cy="5187175"/>
          </a:xfrm>
          <a:prstGeom prst="rect">
            <a:avLst/>
          </a:prstGeom>
          <a:noFill/>
          <a:ln>
            <a:noFill/>
          </a:ln>
        </p:spPr>
      </p:pic>
      <p:sp>
        <p:nvSpPr>
          <p:cNvPr id="278" name="Google Shape;278;p13"/>
          <p:cNvSpPr txBox="1">
            <a:spLocks noGrp="1"/>
          </p:cNvSpPr>
          <p:nvPr>
            <p:ph type="ctrTitle"/>
          </p:nvPr>
        </p:nvSpPr>
        <p:spPr>
          <a:xfrm>
            <a:off x="479700" y="1998618"/>
            <a:ext cx="4255500" cy="764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000000"/>
                </a:solidFill>
              </a:rPr>
              <a:t>Presenters:</a:t>
            </a:r>
            <a:endParaRPr>
              <a:solidFill>
                <a:srgbClr val="000000"/>
              </a:solidFill>
            </a:endParaRPr>
          </a:p>
        </p:txBody>
      </p:sp>
      <p:sp>
        <p:nvSpPr>
          <p:cNvPr id="279" name="Google Shape;279;p13"/>
          <p:cNvSpPr txBox="1">
            <a:spLocks noGrp="1"/>
          </p:cNvSpPr>
          <p:nvPr>
            <p:ph type="subTitle" idx="1"/>
          </p:nvPr>
        </p:nvSpPr>
        <p:spPr>
          <a:xfrm>
            <a:off x="1407550" y="3017625"/>
            <a:ext cx="4379700" cy="5085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b="1">
                <a:solidFill>
                  <a:srgbClr val="000000"/>
                </a:solidFill>
              </a:rPr>
              <a:t>Eric Romero</a:t>
            </a:r>
            <a:endParaRPr b="1">
              <a:solidFill>
                <a:srgbClr val="000000"/>
              </a:solidFill>
            </a:endParaRPr>
          </a:p>
          <a:p>
            <a:pPr marL="0" lvl="0" indent="0" algn="l" rtl="0">
              <a:lnSpc>
                <a:spcPct val="150000"/>
              </a:lnSpc>
              <a:spcBef>
                <a:spcPts val="0"/>
              </a:spcBef>
              <a:spcAft>
                <a:spcPts val="0"/>
              </a:spcAft>
              <a:buNone/>
            </a:pPr>
            <a:r>
              <a:rPr lang="en" b="1">
                <a:solidFill>
                  <a:srgbClr val="000000"/>
                </a:solidFill>
              </a:rPr>
              <a:t>Samuel Onalaja</a:t>
            </a:r>
            <a:endParaRPr b="1">
              <a:solidFill>
                <a:srgbClr val="000000"/>
              </a:solidFill>
            </a:endParaRPr>
          </a:p>
          <a:p>
            <a:pPr marL="0" lvl="0" indent="0" algn="l" rtl="0">
              <a:lnSpc>
                <a:spcPct val="150000"/>
              </a:lnSpc>
              <a:spcBef>
                <a:spcPts val="0"/>
              </a:spcBef>
              <a:spcAft>
                <a:spcPts val="0"/>
              </a:spcAft>
              <a:buNone/>
            </a:pPr>
            <a:r>
              <a:rPr lang="en" b="1">
                <a:solidFill>
                  <a:srgbClr val="000000"/>
                </a:solidFill>
              </a:rPr>
              <a:t>Amber Lea Clark</a:t>
            </a:r>
            <a:endParaRPr b="1">
              <a:solidFill>
                <a:srgbClr val="000000"/>
              </a:solidFill>
            </a:endParaRPr>
          </a:p>
          <a:p>
            <a:pPr marL="0" lvl="0" indent="0" algn="l" rtl="0">
              <a:lnSpc>
                <a:spcPct val="150000"/>
              </a:lnSpc>
              <a:spcBef>
                <a:spcPts val="0"/>
              </a:spcBef>
              <a:spcAft>
                <a:spcPts val="0"/>
              </a:spcAft>
              <a:buNone/>
            </a:pPr>
            <a:endParaRPr>
              <a:solidFill>
                <a:srgbClr val="000000"/>
              </a:solidFill>
            </a:endParaRPr>
          </a:p>
        </p:txBody>
      </p:sp>
      <p:pic>
        <p:nvPicPr>
          <p:cNvPr id="280" name="Google Shape;280;p13"/>
          <p:cNvPicPr preferRelativeResize="0"/>
          <p:nvPr/>
        </p:nvPicPr>
        <p:blipFill>
          <a:blip r:embed="rId4">
            <a:alphaModFix/>
          </a:blip>
          <a:stretch>
            <a:fillRect/>
          </a:stretch>
        </p:blipFill>
        <p:spPr>
          <a:xfrm>
            <a:off x="6652950" y="0"/>
            <a:ext cx="2592325" cy="1530575"/>
          </a:xfrm>
          <a:prstGeom prst="rect">
            <a:avLst/>
          </a:prstGeom>
          <a:noFill/>
          <a:ln>
            <a:noFill/>
          </a:ln>
        </p:spPr>
      </p:pic>
      <p:pic>
        <p:nvPicPr>
          <p:cNvPr id="281" name="Google Shape;281;p13"/>
          <p:cNvPicPr preferRelativeResize="0"/>
          <p:nvPr/>
        </p:nvPicPr>
        <p:blipFill>
          <a:blip r:embed="rId5">
            <a:alphaModFix/>
          </a:blip>
          <a:stretch>
            <a:fillRect/>
          </a:stretch>
        </p:blipFill>
        <p:spPr>
          <a:xfrm>
            <a:off x="53025" y="4850475"/>
            <a:ext cx="2721575" cy="293025"/>
          </a:xfrm>
          <a:prstGeom prst="rect">
            <a:avLst/>
          </a:prstGeom>
          <a:noFill/>
          <a:ln>
            <a:noFill/>
          </a:ln>
        </p:spPr>
      </p:pic>
      <p:sp>
        <p:nvSpPr>
          <p:cNvPr id="282" name="Google Shape;282;p13"/>
          <p:cNvSpPr txBox="1"/>
          <p:nvPr/>
        </p:nvSpPr>
        <p:spPr>
          <a:xfrm>
            <a:off x="162025" y="468025"/>
            <a:ext cx="7767000" cy="153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600" b="1">
                <a:latin typeface="Maven Pro"/>
                <a:ea typeface="Maven Pro"/>
                <a:cs typeface="Maven Pro"/>
                <a:sym typeface="Maven Pro"/>
              </a:rPr>
              <a:t>Case Study: </a:t>
            </a:r>
            <a:endParaRPr sz="3600" b="1">
              <a:latin typeface="Maven Pro"/>
              <a:ea typeface="Maven Pro"/>
              <a:cs typeface="Maven Pro"/>
              <a:sym typeface="Maven Pro"/>
            </a:endParaRPr>
          </a:p>
          <a:p>
            <a:pPr marL="0" lvl="0" indent="0" algn="l" rtl="0">
              <a:spcBef>
                <a:spcPts val="0"/>
              </a:spcBef>
              <a:spcAft>
                <a:spcPts val="0"/>
              </a:spcAft>
              <a:buNone/>
            </a:pPr>
            <a:r>
              <a:rPr lang="en" sz="3600" b="1">
                <a:latin typeface="Maven Pro"/>
                <a:ea typeface="Maven Pro"/>
                <a:cs typeface="Maven Pro"/>
                <a:sym typeface="Maven Pro"/>
              </a:rPr>
              <a:t>Beers and Breweries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Google Shape;339;p22"/>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Highest ABV and IBU by State</a:t>
            </a:r>
            <a:endParaRPr/>
          </a:p>
        </p:txBody>
      </p:sp>
      <p:sp>
        <p:nvSpPr>
          <p:cNvPr id="340" name="Google Shape;340;p22"/>
          <p:cNvSpPr txBox="1">
            <a:spLocks noGrp="1"/>
          </p:cNvSpPr>
          <p:nvPr>
            <p:ph type="body" idx="1"/>
          </p:nvPr>
        </p:nvSpPr>
        <p:spPr>
          <a:xfrm>
            <a:off x="1420050" y="1494100"/>
            <a:ext cx="7030500" cy="2541600"/>
          </a:xfrm>
          <a:prstGeom prst="rect">
            <a:avLst/>
          </a:prstGeom>
        </p:spPr>
        <p:txBody>
          <a:bodyPr spcFirstLastPara="1" wrap="square" lIns="91425" tIns="91425" rIns="91425" bIns="91425" anchor="t" anchorCtr="0">
            <a:noAutofit/>
          </a:bodyPr>
          <a:lstStyle/>
          <a:p>
            <a:pPr marL="457200" lvl="0" indent="-317500" algn="l" rtl="0">
              <a:lnSpc>
                <a:spcPct val="200000"/>
              </a:lnSpc>
              <a:spcBef>
                <a:spcPts val="0"/>
              </a:spcBef>
              <a:spcAft>
                <a:spcPts val="0"/>
              </a:spcAft>
              <a:buSzPts val="1400"/>
              <a:buChar char="●"/>
            </a:pPr>
            <a:r>
              <a:rPr lang="en" sz="1400"/>
              <a:t>Georgia has the highest ABV of .128</a:t>
            </a:r>
            <a:endParaRPr sz="1400"/>
          </a:p>
          <a:p>
            <a:pPr marL="457200" lvl="0" indent="-317500" algn="l" rtl="0">
              <a:lnSpc>
                <a:spcPct val="200000"/>
              </a:lnSpc>
              <a:spcBef>
                <a:spcPts val="0"/>
              </a:spcBef>
              <a:spcAft>
                <a:spcPts val="0"/>
              </a:spcAft>
              <a:buSzPts val="1400"/>
              <a:buChar char="●"/>
            </a:pPr>
            <a:r>
              <a:rPr lang="en" sz="1400"/>
              <a:t>Oregon has the highest IBU of 138</a:t>
            </a:r>
            <a:endParaRPr sz="1400"/>
          </a:p>
        </p:txBody>
      </p:sp>
      <p:pic>
        <p:nvPicPr>
          <p:cNvPr id="341" name="Google Shape;341;p22"/>
          <p:cNvPicPr preferRelativeResize="0"/>
          <p:nvPr/>
        </p:nvPicPr>
        <p:blipFill>
          <a:blip r:embed="rId3">
            <a:alphaModFix/>
          </a:blip>
          <a:stretch>
            <a:fillRect/>
          </a:stretch>
        </p:blipFill>
        <p:spPr>
          <a:xfrm>
            <a:off x="1344175" y="2389650"/>
            <a:ext cx="1790700" cy="2286000"/>
          </a:xfrm>
          <a:prstGeom prst="rect">
            <a:avLst/>
          </a:prstGeom>
          <a:noFill/>
          <a:ln>
            <a:noFill/>
          </a:ln>
        </p:spPr>
      </p:pic>
      <p:pic>
        <p:nvPicPr>
          <p:cNvPr id="342" name="Google Shape;342;p22"/>
          <p:cNvPicPr preferRelativeResize="0"/>
          <p:nvPr/>
        </p:nvPicPr>
        <p:blipFill>
          <a:blip r:embed="rId4">
            <a:alphaModFix/>
          </a:blip>
          <a:stretch>
            <a:fillRect/>
          </a:stretch>
        </p:blipFill>
        <p:spPr>
          <a:xfrm>
            <a:off x="4705025" y="2667175"/>
            <a:ext cx="1981200" cy="18859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23"/>
          <p:cNvSpPr txBox="1">
            <a:spLocks noGrp="1"/>
          </p:cNvSpPr>
          <p:nvPr>
            <p:ph type="title"/>
          </p:nvPr>
        </p:nvSpPr>
        <p:spPr>
          <a:xfrm>
            <a:off x="227925" y="203200"/>
            <a:ext cx="83907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500"/>
              <a:t>KNN Chart for IPA Styles (ABV and IBU)</a:t>
            </a:r>
            <a:endParaRPr sz="2500"/>
          </a:p>
        </p:txBody>
      </p:sp>
      <p:pic>
        <p:nvPicPr>
          <p:cNvPr id="348" name="Google Shape;348;p23"/>
          <p:cNvPicPr preferRelativeResize="0"/>
          <p:nvPr/>
        </p:nvPicPr>
        <p:blipFill>
          <a:blip r:embed="rId3">
            <a:alphaModFix/>
          </a:blip>
          <a:stretch>
            <a:fillRect/>
          </a:stretch>
        </p:blipFill>
        <p:spPr>
          <a:xfrm>
            <a:off x="151200" y="770700"/>
            <a:ext cx="8841600" cy="42458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52"/>
        <p:cNvGrpSpPr/>
        <p:nvPr/>
      </p:nvGrpSpPr>
      <p:grpSpPr>
        <a:xfrm>
          <a:off x="0" y="0"/>
          <a:ext cx="0" cy="0"/>
          <a:chOff x="0" y="0"/>
          <a:chExt cx="0" cy="0"/>
        </a:xfrm>
      </p:grpSpPr>
      <p:sp>
        <p:nvSpPr>
          <p:cNvPr id="353" name="Google Shape;353;p24"/>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Methodology</a:t>
            </a:r>
            <a:endParaRPr/>
          </a:p>
        </p:txBody>
      </p:sp>
      <p:sp>
        <p:nvSpPr>
          <p:cNvPr id="354" name="Google Shape;354;p24"/>
          <p:cNvSpPr txBox="1">
            <a:spLocks noGrp="1"/>
          </p:cNvSpPr>
          <p:nvPr>
            <p:ph type="body" idx="1"/>
          </p:nvPr>
        </p:nvSpPr>
        <p:spPr>
          <a:xfrm>
            <a:off x="78525" y="1486475"/>
            <a:ext cx="8781900" cy="341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500">
                <a:solidFill>
                  <a:srgbClr val="000000"/>
                </a:solidFill>
                <a:latin typeface="Arial"/>
                <a:ea typeface="Arial"/>
                <a:cs typeface="Arial"/>
                <a:sym typeface="Arial"/>
              </a:rPr>
              <a:t>Two data set were provided an we added a third one:</a:t>
            </a:r>
            <a:endParaRPr sz="1500">
              <a:solidFill>
                <a:srgbClr val="000000"/>
              </a:solidFill>
              <a:latin typeface="Arial"/>
              <a:ea typeface="Arial"/>
              <a:cs typeface="Arial"/>
              <a:sym typeface="Arial"/>
            </a:endParaRPr>
          </a:p>
          <a:p>
            <a:pPr marL="0" lvl="0" indent="0" algn="l" rtl="0">
              <a:spcBef>
                <a:spcPts val="0"/>
              </a:spcBef>
              <a:spcAft>
                <a:spcPts val="0"/>
              </a:spcAft>
              <a:buNone/>
            </a:pPr>
            <a:r>
              <a:rPr lang="en" sz="1500">
                <a:solidFill>
                  <a:srgbClr val="000000"/>
                </a:solidFill>
                <a:latin typeface="Arial"/>
                <a:ea typeface="Arial"/>
                <a:cs typeface="Arial"/>
                <a:sym typeface="Arial"/>
              </a:rPr>
              <a:t>•Beers</a:t>
            </a:r>
            <a:endParaRPr sz="1500">
              <a:solidFill>
                <a:srgbClr val="000000"/>
              </a:solidFill>
              <a:latin typeface="Arial"/>
              <a:ea typeface="Arial"/>
              <a:cs typeface="Arial"/>
              <a:sym typeface="Arial"/>
            </a:endParaRPr>
          </a:p>
          <a:p>
            <a:pPr marL="0" lvl="0" indent="0" algn="l" rtl="0">
              <a:spcBef>
                <a:spcPts val="0"/>
              </a:spcBef>
              <a:spcAft>
                <a:spcPts val="0"/>
              </a:spcAft>
              <a:buNone/>
            </a:pPr>
            <a:r>
              <a:rPr lang="en" sz="1500">
                <a:solidFill>
                  <a:srgbClr val="000000"/>
                </a:solidFill>
                <a:latin typeface="Arial"/>
                <a:ea typeface="Arial"/>
                <a:cs typeface="Arial"/>
                <a:sym typeface="Arial"/>
              </a:rPr>
              <a:t>•Breweries</a:t>
            </a:r>
            <a:endParaRPr sz="1500">
              <a:solidFill>
                <a:srgbClr val="000000"/>
              </a:solidFill>
              <a:latin typeface="Arial"/>
              <a:ea typeface="Arial"/>
              <a:cs typeface="Arial"/>
              <a:sym typeface="Arial"/>
            </a:endParaRPr>
          </a:p>
          <a:p>
            <a:pPr marL="0" lvl="0" indent="0" algn="l" rtl="0">
              <a:spcBef>
                <a:spcPts val="0"/>
              </a:spcBef>
              <a:spcAft>
                <a:spcPts val="0"/>
              </a:spcAft>
              <a:buNone/>
            </a:pPr>
            <a:r>
              <a:rPr lang="en" sz="1500">
                <a:solidFill>
                  <a:srgbClr val="000000"/>
                </a:solidFill>
                <a:latin typeface="Arial"/>
                <a:ea typeface="Arial"/>
                <a:cs typeface="Arial"/>
                <a:sym typeface="Arial"/>
              </a:rPr>
              <a:t>•State census data</a:t>
            </a:r>
            <a:endParaRPr sz="1500">
              <a:solidFill>
                <a:srgbClr val="000000"/>
              </a:solidFill>
              <a:latin typeface="Arial"/>
              <a:ea typeface="Arial"/>
              <a:cs typeface="Arial"/>
              <a:sym typeface="Arial"/>
            </a:endParaRPr>
          </a:p>
          <a:p>
            <a:pPr marL="0" lvl="0" indent="0" algn="l" rtl="0">
              <a:spcBef>
                <a:spcPts val="0"/>
              </a:spcBef>
              <a:spcAft>
                <a:spcPts val="0"/>
              </a:spcAft>
              <a:buNone/>
            </a:pPr>
            <a:endParaRPr sz="1500">
              <a:solidFill>
                <a:srgbClr val="000000"/>
              </a:solidFill>
              <a:latin typeface="Arial"/>
              <a:ea typeface="Arial"/>
              <a:cs typeface="Arial"/>
              <a:sym typeface="Arial"/>
            </a:endParaRPr>
          </a:p>
          <a:p>
            <a:pPr marL="0" lvl="0" indent="0" algn="l" rtl="0">
              <a:spcBef>
                <a:spcPts val="0"/>
              </a:spcBef>
              <a:spcAft>
                <a:spcPts val="0"/>
              </a:spcAft>
              <a:buNone/>
            </a:pPr>
            <a:r>
              <a:rPr lang="en" sz="1500">
                <a:solidFill>
                  <a:srgbClr val="000000"/>
                </a:solidFill>
                <a:latin typeface="Arial"/>
                <a:ea typeface="Arial"/>
                <a:cs typeface="Arial"/>
                <a:sym typeface="Arial"/>
              </a:rPr>
              <a:t>We started by performing exploratory data analysis on the data sets after they were merged to provide a full overview of the Breweries and beers .</a:t>
            </a:r>
            <a:endParaRPr sz="1500">
              <a:solidFill>
                <a:srgbClr val="000000"/>
              </a:solidFill>
              <a:latin typeface="Arial"/>
              <a:ea typeface="Arial"/>
              <a:cs typeface="Arial"/>
              <a:sym typeface="Arial"/>
            </a:endParaRPr>
          </a:p>
          <a:p>
            <a:pPr marL="0" lvl="0" indent="0" algn="l" rtl="0">
              <a:spcBef>
                <a:spcPts val="0"/>
              </a:spcBef>
              <a:spcAft>
                <a:spcPts val="0"/>
              </a:spcAft>
              <a:buNone/>
            </a:pPr>
            <a:endParaRPr sz="1500">
              <a:solidFill>
                <a:srgbClr val="000000"/>
              </a:solidFill>
              <a:latin typeface="Arial"/>
              <a:ea typeface="Arial"/>
              <a:cs typeface="Arial"/>
              <a:sym typeface="Arial"/>
            </a:endParaRPr>
          </a:p>
          <a:p>
            <a:pPr marL="0" lvl="0" indent="0" algn="l" rtl="0">
              <a:spcBef>
                <a:spcPts val="0"/>
              </a:spcBef>
              <a:spcAft>
                <a:spcPts val="0"/>
              </a:spcAft>
              <a:buNone/>
            </a:pPr>
            <a:r>
              <a:rPr lang="en" sz="1500">
                <a:solidFill>
                  <a:srgbClr val="000000"/>
                </a:solidFill>
                <a:latin typeface="Arial"/>
                <a:ea typeface="Arial"/>
                <a:cs typeface="Arial"/>
                <a:sym typeface="Arial"/>
              </a:rPr>
              <a:t>We identify states that appears to be underserved and also the variability of the alcohol contents and bitterness and make recommendations on the improvement that can be make for the growth of the breweries industry </a:t>
            </a:r>
            <a:endParaRPr sz="1500">
              <a:solidFill>
                <a:srgbClr val="000000"/>
              </a:solidFill>
              <a:latin typeface="Arial"/>
              <a:ea typeface="Arial"/>
              <a:cs typeface="Arial"/>
              <a:sym typeface="Arial"/>
            </a:endParaRPr>
          </a:p>
          <a:p>
            <a:pPr marL="0" lvl="0" indent="0" algn="l" rtl="0">
              <a:spcBef>
                <a:spcPts val="0"/>
              </a:spcBef>
              <a:spcAft>
                <a:spcPts val="160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p25"/>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 Summary</a:t>
            </a:r>
            <a:endParaRPr/>
          </a:p>
        </p:txBody>
      </p:sp>
      <p:sp>
        <p:nvSpPr>
          <p:cNvPr id="360" name="Google Shape;360;p25"/>
          <p:cNvSpPr txBox="1">
            <a:spLocks noGrp="1"/>
          </p:cNvSpPr>
          <p:nvPr>
            <p:ph type="body" idx="1"/>
          </p:nvPr>
        </p:nvSpPr>
        <p:spPr>
          <a:xfrm>
            <a:off x="1432700" y="1368725"/>
            <a:ext cx="8680800" cy="361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500" b="1">
                <a:solidFill>
                  <a:srgbClr val="000000"/>
                </a:solidFill>
                <a:latin typeface="Arial"/>
                <a:ea typeface="Arial"/>
                <a:cs typeface="Arial"/>
                <a:sym typeface="Arial"/>
              </a:rPr>
              <a:t>Variables      Characteristics</a:t>
            </a:r>
            <a:endParaRPr sz="1500" b="1">
              <a:solidFill>
                <a:srgbClr val="000000"/>
              </a:solidFill>
              <a:latin typeface="Arial"/>
              <a:ea typeface="Arial"/>
              <a:cs typeface="Arial"/>
              <a:sym typeface="Arial"/>
            </a:endParaRPr>
          </a:p>
          <a:p>
            <a:pPr marL="0" lvl="0" indent="0" algn="l" rtl="0">
              <a:spcBef>
                <a:spcPts val="0"/>
              </a:spcBef>
              <a:spcAft>
                <a:spcPts val="0"/>
              </a:spcAft>
              <a:buNone/>
            </a:pPr>
            <a:r>
              <a:rPr lang="en" sz="1500">
                <a:solidFill>
                  <a:srgbClr val="000000"/>
                </a:solidFill>
                <a:latin typeface="Arial"/>
                <a:ea typeface="Arial"/>
                <a:cs typeface="Arial"/>
                <a:sym typeface="Arial"/>
              </a:rPr>
              <a:t>Name:   Name of the beer.</a:t>
            </a:r>
            <a:endParaRPr sz="1500">
              <a:solidFill>
                <a:srgbClr val="000000"/>
              </a:solidFill>
              <a:latin typeface="Arial"/>
              <a:ea typeface="Arial"/>
              <a:cs typeface="Arial"/>
              <a:sym typeface="Arial"/>
            </a:endParaRPr>
          </a:p>
          <a:p>
            <a:pPr marL="0" lvl="0" indent="0" algn="l" rtl="0">
              <a:spcBef>
                <a:spcPts val="0"/>
              </a:spcBef>
              <a:spcAft>
                <a:spcPts val="0"/>
              </a:spcAft>
              <a:buNone/>
            </a:pPr>
            <a:r>
              <a:rPr lang="en" sz="1500">
                <a:solidFill>
                  <a:srgbClr val="000000"/>
                </a:solidFill>
                <a:latin typeface="Arial"/>
                <a:ea typeface="Arial"/>
                <a:cs typeface="Arial"/>
                <a:sym typeface="Arial"/>
              </a:rPr>
              <a:t>Beer_ID:  Unique identifier of the beer.</a:t>
            </a:r>
            <a:endParaRPr sz="1500">
              <a:solidFill>
                <a:srgbClr val="000000"/>
              </a:solidFill>
              <a:latin typeface="Arial"/>
              <a:ea typeface="Arial"/>
              <a:cs typeface="Arial"/>
              <a:sym typeface="Arial"/>
            </a:endParaRPr>
          </a:p>
          <a:p>
            <a:pPr marL="0" lvl="0" indent="0" algn="l" rtl="0">
              <a:spcBef>
                <a:spcPts val="0"/>
              </a:spcBef>
              <a:spcAft>
                <a:spcPts val="0"/>
              </a:spcAft>
              <a:buNone/>
            </a:pPr>
            <a:r>
              <a:rPr lang="en" sz="1500">
                <a:solidFill>
                  <a:srgbClr val="000000"/>
                </a:solidFill>
                <a:latin typeface="Arial"/>
                <a:ea typeface="Arial"/>
                <a:cs typeface="Arial"/>
                <a:sym typeface="Arial"/>
              </a:rPr>
              <a:t> ABV:   Alcohol by volume of the beer.</a:t>
            </a:r>
            <a:endParaRPr sz="1500">
              <a:solidFill>
                <a:srgbClr val="000000"/>
              </a:solidFill>
              <a:latin typeface="Arial"/>
              <a:ea typeface="Arial"/>
              <a:cs typeface="Arial"/>
              <a:sym typeface="Arial"/>
            </a:endParaRPr>
          </a:p>
          <a:p>
            <a:pPr marL="0" lvl="0" indent="0" algn="l" rtl="0">
              <a:spcBef>
                <a:spcPts val="0"/>
              </a:spcBef>
              <a:spcAft>
                <a:spcPts val="0"/>
              </a:spcAft>
              <a:buNone/>
            </a:pPr>
            <a:r>
              <a:rPr lang="en" sz="1500">
                <a:solidFill>
                  <a:srgbClr val="000000"/>
                </a:solidFill>
                <a:latin typeface="Arial"/>
                <a:ea typeface="Arial"/>
                <a:cs typeface="Arial"/>
                <a:sym typeface="Arial"/>
              </a:rPr>
              <a:t> IBU:   International Bitterness Units of the beer.</a:t>
            </a:r>
            <a:endParaRPr sz="1500">
              <a:solidFill>
                <a:srgbClr val="000000"/>
              </a:solidFill>
              <a:latin typeface="Arial"/>
              <a:ea typeface="Arial"/>
              <a:cs typeface="Arial"/>
              <a:sym typeface="Arial"/>
            </a:endParaRPr>
          </a:p>
          <a:p>
            <a:pPr marL="0" lvl="0" indent="0" algn="l" rtl="0">
              <a:spcBef>
                <a:spcPts val="0"/>
              </a:spcBef>
              <a:spcAft>
                <a:spcPts val="0"/>
              </a:spcAft>
              <a:buNone/>
            </a:pPr>
            <a:r>
              <a:rPr lang="en" sz="1500">
                <a:solidFill>
                  <a:srgbClr val="000000"/>
                </a:solidFill>
                <a:latin typeface="Arial"/>
                <a:ea typeface="Arial"/>
                <a:cs typeface="Arial"/>
                <a:sym typeface="Arial"/>
              </a:rPr>
              <a:t> Brewery_ID:   Brewery id associated with the beer.</a:t>
            </a:r>
            <a:endParaRPr sz="1500">
              <a:solidFill>
                <a:srgbClr val="000000"/>
              </a:solidFill>
              <a:latin typeface="Arial"/>
              <a:ea typeface="Arial"/>
              <a:cs typeface="Arial"/>
              <a:sym typeface="Arial"/>
            </a:endParaRPr>
          </a:p>
          <a:p>
            <a:pPr marL="0" lvl="0" indent="0" algn="l" rtl="0">
              <a:spcBef>
                <a:spcPts val="0"/>
              </a:spcBef>
              <a:spcAft>
                <a:spcPts val="0"/>
              </a:spcAft>
              <a:buNone/>
            </a:pPr>
            <a:r>
              <a:rPr lang="en" sz="1500">
                <a:solidFill>
                  <a:srgbClr val="000000"/>
                </a:solidFill>
                <a:latin typeface="Arial"/>
                <a:ea typeface="Arial"/>
                <a:cs typeface="Arial"/>
                <a:sym typeface="Arial"/>
              </a:rPr>
              <a:t> Style:   Style of the beer.</a:t>
            </a:r>
            <a:endParaRPr sz="1500">
              <a:solidFill>
                <a:srgbClr val="000000"/>
              </a:solidFill>
              <a:latin typeface="Arial"/>
              <a:ea typeface="Arial"/>
              <a:cs typeface="Arial"/>
              <a:sym typeface="Arial"/>
            </a:endParaRPr>
          </a:p>
          <a:p>
            <a:pPr marL="0" lvl="0" indent="0" algn="l" rtl="0">
              <a:spcBef>
                <a:spcPts val="0"/>
              </a:spcBef>
              <a:spcAft>
                <a:spcPts val="0"/>
              </a:spcAft>
              <a:buNone/>
            </a:pPr>
            <a:r>
              <a:rPr lang="en" sz="1500">
                <a:solidFill>
                  <a:srgbClr val="000000"/>
                </a:solidFill>
                <a:latin typeface="Arial"/>
                <a:ea typeface="Arial"/>
                <a:cs typeface="Arial"/>
                <a:sym typeface="Arial"/>
              </a:rPr>
              <a:t> Ounces:   Ounces of beer.</a:t>
            </a:r>
            <a:endParaRPr sz="1500">
              <a:solidFill>
                <a:srgbClr val="000000"/>
              </a:solidFill>
              <a:latin typeface="Arial"/>
              <a:ea typeface="Arial"/>
              <a:cs typeface="Arial"/>
              <a:sym typeface="Arial"/>
            </a:endParaRPr>
          </a:p>
          <a:p>
            <a:pPr marL="0" lvl="0" indent="0" algn="l" rtl="0">
              <a:spcBef>
                <a:spcPts val="0"/>
              </a:spcBef>
              <a:spcAft>
                <a:spcPts val="0"/>
              </a:spcAft>
              <a:buNone/>
            </a:pPr>
            <a:r>
              <a:rPr lang="en" sz="1500">
                <a:solidFill>
                  <a:srgbClr val="000000"/>
                </a:solidFill>
                <a:latin typeface="Arial"/>
                <a:ea typeface="Arial"/>
                <a:cs typeface="Arial"/>
                <a:sym typeface="Arial"/>
              </a:rPr>
              <a:t>  </a:t>
            </a:r>
            <a:endParaRPr sz="1500">
              <a:solidFill>
                <a:srgbClr val="000000"/>
              </a:solidFill>
              <a:latin typeface="Arial"/>
              <a:ea typeface="Arial"/>
              <a:cs typeface="Arial"/>
              <a:sym typeface="Arial"/>
            </a:endParaRPr>
          </a:p>
          <a:p>
            <a:pPr marL="0" lvl="0" indent="0" algn="l" rtl="0">
              <a:spcBef>
                <a:spcPts val="0"/>
              </a:spcBef>
              <a:spcAft>
                <a:spcPts val="0"/>
              </a:spcAft>
              <a:buNone/>
            </a:pPr>
            <a:r>
              <a:rPr lang="en" sz="1500">
                <a:solidFill>
                  <a:srgbClr val="000000"/>
                </a:solidFill>
                <a:latin typeface="Arial"/>
                <a:ea typeface="Arial"/>
                <a:cs typeface="Arial"/>
                <a:sym typeface="Arial"/>
              </a:rPr>
              <a:t>Brew_ID:   Unique identifier of the brewery.</a:t>
            </a:r>
            <a:endParaRPr sz="1500">
              <a:solidFill>
                <a:srgbClr val="000000"/>
              </a:solidFill>
              <a:latin typeface="Arial"/>
              <a:ea typeface="Arial"/>
              <a:cs typeface="Arial"/>
              <a:sym typeface="Arial"/>
            </a:endParaRPr>
          </a:p>
          <a:p>
            <a:pPr marL="0" lvl="0" indent="0" algn="l" rtl="0">
              <a:spcBef>
                <a:spcPts val="0"/>
              </a:spcBef>
              <a:spcAft>
                <a:spcPts val="0"/>
              </a:spcAft>
              <a:buNone/>
            </a:pPr>
            <a:r>
              <a:rPr lang="en" sz="1500">
                <a:solidFill>
                  <a:srgbClr val="000000"/>
                </a:solidFill>
                <a:latin typeface="Arial"/>
                <a:ea typeface="Arial"/>
                <a:cs typeface="Arial"/>
                <a:sym typeface="Arial"/>
              </a:rPr>
              <a:t> Name:   Name of the brewery.</a:t>
            </a:r>
            <a:endParaRPr sz="1500">
              <a:solidFill>
                <a:srgbClr val="000000"/>
              </a:solidFill>
              <a:latin typeface="Arial"/>
              <a:ea typeface="Arial"/>
              <a:cs typeface="Arial"/>
              <a:sym typeface="Arial"/>
            </a:endParaRPr>
          </a:p>
          <a:p>
            <a:pPr marL="0" lvl="0" indent="0" algn="l" rtl="0">
              <a:spcBef>
                <a:spcPts val="0"/>
              </a:spcBef>
              <a:spcAft>
                <a:spcPts val="0"/>
              </a:spcAft>
              <a:buNone/>
            </a:pPr>
            <a:r>
              <a:rPr lang="en" sz="1500">
                <a:solidFill>
                  <a:srgbClr val="000000"/>
                </a:solidFill>
                <a:latin typeface="Arial"/>
                <a:ea typeface="Arial"/>
                <a:cs typeface="Arial"/>
                <a:sym typeface="Arial"/>
              </a:rPr>
              <a:t> City:   City where the brewery is located.</a:t>
            </a:r>
            <a:endParaRPr sz="1500">
              <a:solidFill>
                <a:srgbClr val="000000"/>
              </a:solidFill>
              <a:latin typeface="Arial"/>
              <a:ea typeface="Arial"/>
              <a:cs typeface="Arial"/>
              <a:sym typeface="Arial"/>
            </a:endParaRPr>
          </a:p>
          <a:p>
            <a:pPr marL="0" lvl="0" indent="0" algn="l" rtl="0">
              <a:spcBef>
                <a:spcPts val="0"/>
              </a:spcBef>
              <a:spcAft>
                <a:spcPts val="0"/>
              </a:spcAft>
              <a:buNone/>
            </a:pPr>
            <a:r>
              <a:rPr lang="en" sz="1500">
                <a:solidFill>
                  <a:srgbClr val="000000"/>
                </a:solidFill>
                <a:latin typeface="Arial"/>
                <a:ea typeface="Arial"/>
                <a:cs typeface="Arial"/>
                <a:sym typeface="Arial"/>
              </a:rPr>
              <a:t> State:   U.S. State where the brewery is located.</a:t>
            </a:r>
            <a:endParaRPr sz="1500">
              <a:solidFill>
                <a:srgbClr val="000000"/>
              </a:solidFill>
              <a:latin typeface="Arial"/>
              <a:ea typeface="Arial"/>
              <a:cs typeface="Arial"/>
              <a:sym typeface="Arial"/>
            </a:endParaRPr>
          </a:p>
          <a:p>
            <a:pPr marL="0" lvl="0" indent="0" algn="l" rtl="0">
              <a:spcBef>
                <a:spcPts val="0"/>
              </a:spcBef>
              <a:spcAft>
                <a:spcPts val="160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Google Shape;287;p14"/>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88" name="Google Shape;288;p14"/>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289" name="Google Shape;289;p14"/>
          <p:cNvPicPr preferRelativeResize="0"/>
          <p:nvPr/>
        </p:nvPicPr>
        <p:blipFill>
          <a:blip r:embed="rId3">
            <a:alphaModFix/>
          </a:blip>
          <a:stretch>
            <a:fillRect/>
          </a:stretch>
        </p:blipFill>
        <p:spPr>
          <a:xfrm>
            <a:off x="0" y="50625"/>
            <a:ext cx="9144001" cy="509287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15"/>
          <p:cNvSpPr txBox="1">
            <a:spLocks noGrp="1"/>
          </p:cNvSpPr>
          <p:nvPr>
            <p:ph type="title"/>
          </p:nvPr>
        </p:nvSpPr>
        <p:spPr>
          <a:xfrm>
            <a:off x="227925" y="203200"/>
            <a:ext cx="70305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Breweries by State</a:t>
            </a:r>
            <a:endParaRPr/>
          </a:p>
        </p:txBody>
      </p:sp>
      <p:pic>
        <p:nvPicPr>
          <p:cNvPr id="295" name="Google Shape;295;p15"/>
          <p:cNvPicPr preferRelativeResize="0"/>
          <p:nvPr/>
        </p:nvPicPr>
        <p:blipFill>
          <a:blip r:embed="rId3">
            <a:alphaModFix/>
          </a:blip>
          <a:stretch>
            <a:fillRect/>
          </a:stretch>
        </p:blipFill>
        <p:spPr>
          <a:xfrm>
            <a:off x="227915" y="772375"/>
            <a:ext cx="8688175" cy="397742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p16"/>
          <p:cNvSpPr txBox="1">
            <a:spLocks noGrp="1"/>
          </p:cNvSpPr>
          <p:nvPr>
            <p:ph type="title"/>
          </p:nvPr>
        </p:nvSpPr>
        <p:spPr>
          <a:xfrm>
            <a:off x="227925" y="203200"/>
            <a:ext cx="83907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State Median for Alcohol by Volume (ABV)</a:t>
            </a:r>
            <a:endParaRPr/>
          </a:p>
        </p:txBody>
      </p:sp>
      <p:pic>
        <p:nvPicPr>
          <p:cNvPr id="301" name="Google Shape;301;p16"/>
          <p:cNvPicPr preferRelativeResize="0"/>
          <p:nvPr/>
        </p:nvPicPr>
        <p:blipFill>
          <a:blip r:embed="rId3">
            <a:alphaModFix/>
          </a:blip>
          <a:stretch>
            <a:fillRect/>
          </a:stretch>
        </p:blipFill>
        <p:spPr>
          <a:xfrm>
            <a:off x="109525" y="1336675"/>
            <a:ext cx="8963602" cy="372645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17"/>
          <p:cNvSpPr txBox="1">
            <a:spLocks noGrp="1"/>
          </p:cNvSpPr>
          <p:nvPr>
            <p:ph type="title"/>
          </p:nvPr>
        </p:nvSpPr>
        <p:spPr>
          <a:xfrm>
            <a:off x="227925" y="203200"/>
            <a:ext cx="83907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500"/>
              <a:t>State Median for International Bitterness Units (IBU)</a:t>
            </a:r>
            <a:endParaRPr sz="2500"/>
          </a:p>
        </p:txBody>
      </p:sp>
      <p:pic>
        <p:nvPicPr>
          <p:cNvPr id="307" name="Google Shape;307;p17"/>
          <p:cNvPicPr preferRelativeResize="0"/>
          <p:nvPr/>
        </p:nvPicPr>
        <p:blipFill>
          <a:blip r:embed="rId3">
            <a:alphaModFix/>
          </a:blip>
          <a:stretch>
            <a:fillRect/>
          </a:stretch>
        </p:blipFill>
        <p:spPr>
          <a:xfrm>
            <a:off x="152400" y="1354900"/>
            <a:ext cx="8466223" cy="36362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2" name="Google Shape;312;p18"/>
          <p:cNvSpPr txBox="1">
            <a:spLocks noGrp="1"/>
          </p:cNvSpPr>
          <p:nvPr>
            <p:ph type="title"/>
          </p:nvPr>
        </p:nvSpPr>
        <p:spPr>
          <a:xfrm>
            <a:off x="227925" y="203200"/>
            <a:ext cx="83907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500"/>
              <a:t>ABV Variance by State</a:t>
            </a:r>
            <a:endParaRPr sz="2500"/>
          </a:p>
        </p:txBody>
      </p:sp>
      <p:pic>
        <p:nvPicPr>
          <p:cNvPr id="313" name="Google Shape;313;p18"/>
          <p:cNvPicPr preferRelativeResize="0"/>
          <p:nvPr/>
        </p:nvPicPr>
        <p:blipFill>
          <a:blip r:embed="rId3">
            <a:alphaModFix/>
          </a:blip>
          <a:stretch>
            <a:fillRect/>
          </a:stretch>
        </p:blipFill>
        <p:spPr>
          <a:xfrm>
            <a:off x="438113" y="753650"/>
            <a:ext cx="7970321" cy="43898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17"/>
        <p:cNvGrpSpPr/>
        <p:nvPr/>
      </p:nvGrpSpPr>
      <p:grpSpPr>
        <a:xfrm>
          <a:off x="0" y="0"/>
          <a:ext cx="0" cy="0"/>
          <a:chOff x="0" y="0"/>
          <a:chExt cx="0" cy="0"/>
        </a:xfrm>
      </p:grpSpPr>
      <p:sp>
        <p:nvSpPr>
          <p:cNvPr id="318" name="Google Shape;318;p19"/>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 </a:t>
            </a:r>
            <a:endParaRPr/>
          </a:p>
        </p:txBody>
      </p:sp>
      <p:sp>
        <p:nvSpPr>
          <p:cNvPr id="319" name="Google Shape;319;p19"/>
          <p:cNvSpPr txBox="1">
            <a:spLocks noGrp="1"/>
          </p:cNvSpPr>
          <p:nvPr>
            <p:ph type="body" idx="1"/>
          </p:nvPr>
        </p:nvSpPr>
        <p:spPr>
          <a:xfrm>
            <a:off x="4860600" y="1549325"/>
            <a:ext cx="3473700" cy="326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rgbClr val="000000"/>
                </a:solidFill>
                <a:latin typeface="Arial"/>
                <a:ea typeface="Arial"/>
                <a:cs typeface="Arial"/>
                <a:sym typeface="Arial"/>
              </a:rPr>
              <a:t>•The mean value at 0.05977 is slightly higher than the median value at 0.05600, which indicates a right skewed distribution.</a:t>
            </a:r>
            <a:endParaRPr sz="1600">
              <a:solidFill>
                <a:srgbClr val="000000"/>
              </a:solidFill>
              <a:latin typeface="Arial"/>
              <a:ea typeface="Arial"/>
              <a:cs typeface="Arial"/>
              <a:sym typeface="Arial"/>
            </a:endParaRPr>
          </a:p>
          <a:p>
            <a:pPr marL="0" lvl="0" indent="0" algn="l" rtl="0">
              <a:spcBef>
                <a:spcPts val="0"/>
              </a:spcBef>
              <a:spcAft>
                <a:spcPts val="0"/>
              </a:spcAft>
              <a:buNone/>
            </a:pPr>
            <a:endParaRPr sz="1600">
              <a:solidFill>
                <a:srgbClr val="000000"/>
              </a:solidFill>
              <a:latin typeface="Arial"/>
              <a:ea typeface="Arial"/>
              <a:cs typeface="Arial"/>
              <a:sym typeface="Arial"/>
            </a:endParaRPr>
          </a:p>
          <a:p>
            <a:pPr marL="0" lvl="0" indent="0" algn="l" rtl="0">
              <a:spcBef>
                <a:spcPts val="0"/>
              </a:spcBef>
              <a:spcAft>
                <a:spcPts val="0"/>
              </a:spcAft>
              <a:buNone/>
            </a:pPr>
            <a:r>
              <a:rPr lang="en" sz="1600">
                <a:solidFill>
                  <a:srgbClr val="000000"/>
                </a:solidFill>
                <a:latin typeface="Arial"/>
                <a:ea typeface="Arial"/>
                <a:cs typeface="Arial"/>
                <a:sym typeface="Arial"/>
              </a:rPr>
              <a:t>•From the upward curve in this plot, we infer that the data are somewhat skewed.  The obvious discontinuities at the ends of the curve are an indication that the ABV values have a few outliner.</a:t>
            </a:r>
            <a:endParaRPr sz="1600">
              <a:solidFill>
                <a:srgbClr val="000000"/>
              </a:solidFill>
              <a:latin typeface="Arial"/>
              <a:ea typeface="Arial"/>
              <a:cs typeface="Arial"/>
              <a:sym typeface="Arial"/>
            </a:endParaRPr>
          </a:p>
          <a:p>
            <a:pPr marL="0" lvl="0" indent="0" algn="l" rtl="0">
              <a:spcBef>
                <a:spcPts val="0"/>
              </a:spcBef>
              <a:spcAft>
                <a:spcPts val="1600"/>
              </a:spcAft>
              <a:buNone/>
            </a:pPr>
            <a:endParaRPr/>
          </a:p>
        </p:txBody>
      </p:sp>
      <p:pic>
        <p:nvPicPr>
          <p:cNvPr id="320" name="Google Shape;320;p19"/>
          <p:cNvPicPr preferRelativeResize="0"/>
          <p:nvPr/>
        </p:nvPicPr>
        <p:blipFill>
          <a:blip r:embed="rId3">
            <a:alphaModFix/>
          </a:blip>
          <a:stretch>
            <a:fillRect/>
          </a:stretch>
        </p:blipFill>
        <p:spPr>
          <a:xfrm>
            <a:off x="20375" y="1610002"/>
            <a:ext cx="4551626" cy="35334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20"/>
          <p:cNvSpPr txBox="1">
            <a:spLocks noGrp="1"/>
          </p:cNvSpPr>
          <p:nvPr>
            <p:ph type="title"/>
          </p:nvPr>
        </p:nvSpPr>
        <p:spPr>
          <a:xfrm>
            <a:off x="227925" y="203200"/>
            <a:ext cx="83907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500"/>
              <a:t>ABV and IBU Variance by State</a:t>
            </a:r>
            <a:endParaRPr sz="2500"/>
          </a:p>
        </p:txBody>
      </p:sp>
      <p:pic>
        <p:nvPicPr>
          <p:cNvPr id="326" name="Google Shape;326;p20"/>
          <p:cNvPicPr preferRelativeResize="0"/>
          <p:nvPr/>
        </p:nvPicPr>
        <p:blipFill>
          <a:blip r:embed="rId3">
            <a:alphaModFix/>
          </a:blip>
          <a:stretch>
            <a:fillRect/>
          </a:stretch>
        </p:blipFill>
        <p:spPr>
          <a:xfrm>
            <a:off x="335500" y="707650"/>
            <a:ext cx="8443949" cy="43342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30"/>
        <p:cNvGrpSpPr/>
        <p:nvPr/>
      </p:nvGrpSpPr>
      <p:grpSpPr>
        <a:xfrm>
          <a:off x="0" y="0"/>
          <a:ext cx="0" cy="0"/>
          <a:chOff x="0" y="0"/>
          <a:chExt cx="0" cy="0"/>
        </a:xfrm>
      </p:grpSpPr>
      <p:sp>
        <p:nvSpPr>
          <p:cNvPr id="331" name="Google Shape;331;p21"/>
          <p:cNvSpPr txBox="1">
            <a:spLocks noGrp="1"/>
          </p:cNvSpPr>
          <p:nvPr>
            <p:ph type="title"/>
          </p:nvPr>
        </p:nvSpPr>
        <p:spPr>
          <a:xfrm>
            <a:off x="227925" y="203200"/>
            <a:ext cx="8390700" cy="9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500"/>
              <a:t>ABV and IBU by State</a:t>
            </a:r>
            <a:endParaRPr sz="2500"/>
          </a:p>
        </p:txBody>
      </p:sp>
      <p:pic>
        <p:nvPicPr>
          <p:cNvPr id="332" name="Google Shape;332;p21"/>
          <p:cNvPicPr preferRelativeResize="0"/>
          <p:nvPr/>
        </p:nvPicPr>
        <p:blipFill>
          <a:blip r:embed="rId3">
            <a:alphaModFix/>
          </a:blip>
          <a:stretch>
            <a:fillRect/>
          </a:stretch>
        </p:blipFill>
        <p:spPr>
          <a:xfrm>
            <a:off x="0" y="1326325"/>
            <a:ext cx="4202399" cy="3608950"/>
          </a:xfrm>
          <a:prstGeom prst="rect">
            <a:avLst/>
          </a:prstGeom>
          <a:noFill/>
          <a:ln>
            <a:noFill/>
          </a:ln>
        </p:spPr>
      </p:pic>
      <p:pic>
        <p:nvPicPr>
          <p:cNvPr id="333" name="Google Shape;333;p21"/>
          <p:cNvPicPr preferRelativeResize="0"/>
          <p:nvPr/>
        </p:nvPicPr>
        <p:blipFill>
          <a:blip r:embed="rId4">
            <a:alphaModFix/>
          </a:blip>
          <a:stretch>
            <a:fillRect/>
          </a:stretch>
        </p:blipFill>
        <p:spPr>
          <a:xfrm>
            <a:off x="4385199" y="686575"/>
            <a:ext cx="4432232" cy="3636199"/>
          </a:xfrm>
          <a:prstGeom prst="rect">
            <a:avLst/>
          </a:prstGeom>
          <a:noFill/>
          <a:ln>
            <a:noFill/>
          </a:ln>
        </p:spPr>
      </p:pic>
      <p:sp>
        <p:nvSpPr>
          <p:cNvPr id="334" name="Google Shape;334;p21"/>
          <p:cNvSpPr txBox="1"/>
          <p:nvPr/>
        </p:nvSpPr>
        <p:spPr>
          <a:xfrm>
            <a:off x="4572000" y="4222650"/>
            <a:ext cx="4511400" cy="840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600"/>
              <a:t>The plot Shows a positive relationship between IBU and ABV</a:t>
            </a:r>
            <a:endParaRPr sz="1600"/>
          </a:p>
        </p:txBody>
      </p:sp>
    </p:spTree>
  </p:cSld>
  <p:clrMapOvr>
    <a:masterClrMapping/>
  </p:clrMapOvr>
</p:sld>
</file>

<file path=ppt/theme/theme1.xml><?xml version="1.0" encoding="utf-8"?>
<a:theme xmlns:a="http://schemas.openxmlformats.org/drawingml/2006/main"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348</Words>
  <Application>Microsoft Macintosh PowerPoint</Application>
  <PresentationFormat>On-screen Show (16:9)</PresentationFormat>
  <Paragraphs>44</Paragraphs>
  <Slides>13</Slides>
  <Notes>13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Maven Pro</vt:lpstr>
      <vt:lpstr>Nunito</vt:lpstr>
      <vt:lpstr>Arial</vt:lpstr>
      <vt:lpstr>Momentum</vt:lpstr>
      <vt:lpstr>Presenters:</vt:lpstr>
      <vt:lpstr>PowerPoint Presentation</vt:lpstr>
      <vt:lpstr>Breweries by State</vt:lpstr>
      <vt:lpstr>State Median for Alcohol by Volume (ABV)</vt:lpstr>
      <vt:lpstr>State Median for International Bitterness Units (IBU)</vt:lpstr>
      <vt:lpstr>ABV Variance by State</vt:lpstr>
      <vt:lpstr> </vt:lpstr>
      <vt:lpstr>ABV and IBU Variance by State</vt:lpstr>
      <vt:lpstr>ABV and IBU by State</vt:lpstr>
      <vt:lpstr>Highest ABV and IBU by State</vt:lpstr>
      <vt:lpstr>KNN Chart for IPA Styles (ABV and IBU)</vt:lpstr>
      <vt:lpstr>Methodology</vt:lpstr>
      <vt:lpstr>Data 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Presenters:</dc:title>
  <cp:lastModifiedBy>Onalaja, Samuel</cp:lastModifiedBy>
  <cp:revision>1</cp:revision>
  <dcterms:modified xsi:type="dcterms:W3CDTF">2020-06-27T21:30:24Z</dcterms:modified>
</cp:coreProperties>
</file>